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jpeg" ContentType="image/jpeg"/>
  <Default Extension="emf" ContentType="image/x-emf"/>
  <Default Extension="xlsx" ContentType="application/vnd.openxmlformats-officedocument.spreadsheetml.sheet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notesSlides/notesSlide2.xml" ContentType="application/vnd.openxmlformats-officedocument.presentationml.notesSlide+xml"/>
  <Override PartName="/ppt/embeddings/oleObject2.bin" ContentType="application/vnd.openxmlformats-officedocument.oleObject"/>
  <Override PartName="/ppt/notesSlides/notesSlide3.xml" ContentType="application/vnd.openxmlformats-officedocument.presentationml.notesSlide+xml"/>
  <Override PartName="/ppt/embeddings/oleObject3.bin" ContentType="application/vnd.openxmlformats-officedocument.oleObject"/>
  <Override PartName="/ppt/notesSlides/notesSlide4.xml" ContentType="application/vnd.openxmlformats-officedocument.presentationml.notesSlide+xml"/>
  <Override PartName="/ppt/embeddings/oleObject4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7" r:id="rId2"/>
    <p:sldId id="262" r:id="rId3"/>
    <p:sldId id="264" r:id="rId4"/>
    <p:sldId id="266" r:id="rId5"/>
    <p:sldId id="267" r:id="rId6"/>
    <p:sldId id="263" r:id="rId7"/>
    <p:sldId id="260" r:id="rId8"/>
    <p:sldId id="261" r:id="rId9"/>
    <p:sldId id="271" r:id="rId10"/>
    <p:sldId id="270" r:id="rId11"/>
    <p:sldId id="269" r:id="rId12"/>
  </p:sldIdLst>
  <p:sldSz cx="9144000" cy="6858000" type="screen4x3"/>
  <p:notesSz cx="6797675" cy="98726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528" y="-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76E85C-DE28-4757-A3CE-EA7890841D67}" type="datetimeFigureOut">
              <a:rPr lang="en-GB" smtClean="0"/>
              <a:t>01/01/17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689475"/>
            <a:ext cx="5438775" cy="44434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63"/>
            <a:ext cx="29464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377363"/>
            <a:ext cx="29464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5B9103-ECD7-481F-B360-250589619F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22608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5B9103-ECD7-481F-B360-250589619F3A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76662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5B9103-ECD7-481F-B360-250589619F3A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76662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5B9103-ECD7-481F-B360-250589619F3A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76662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5B9103-ECD7-481F-B360-250589619F3A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76662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37FD6-E3EE-4FEE-A2A6-61E5CB2C06A8}" type="datetimeFigureOut">
              <a:rPr lang="en-GB" smtClean="0"/>
              <a:t>01/01/17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79D6A-262E-49DF-AC38-85FF6D82354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129578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37FD6-E3EE-4FEE-A2A6-61E5CB2C06A8}" type="datetimeFigureOut">
              <a:rPr lang="en-GB" smtClean="0"/>
              <a:t>01/01/17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79D6A-262E-49DF-AC38-85FF6D82354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14469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37FD6-E3EE-4FEE-A2A6-61E5CB2C06A8}" type="datetimeFigureOut">
              <a:rPr lang="en-GB" smtClean="0"/>
              <a:t>01/01/17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79D6A-262E-49DF-AC38-85FF6D82354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1323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37FD6-E3EE-4FEE-A2A6-61E5CB2C06A8}" type="datetimeFigureOut">
              <a:rPr lang="en-GB" smtClean="0"/>
              <a:t>01/01/17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79D6A-262E-49DF-AC38-85FF6D82354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65539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37FD6-E3EE-4FEE-A2A6-61E5CB2C06A8}" type="datetimeFigureOut">
              <a:rPr lang="en-GB" smtClean="0"/>
              <a:t>01/01/17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79D6A-262E-49DF-AC38-85FF6D82354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3870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37FD6-E3EE-4FEE-A2A6-61E5CB2C06A8}" type="datetimeFigureOut">
              <a:rPr lang="en-GB" smtClean="0"/>
              <a:t>01/01/17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79D6A-262E-49DF-AC38-85FF6D82354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516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37FD6-E3EE-4FEE-A2A6-61E5CB2C06A8}" type="datetimeFigureOut">
              <a:rPr lang="en-GB" smtClean="0"/>
              <a:t>01/01/17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79D6A-262E-49DF-AC38-85FF6D82354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874739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37FD6-E3EE-4FEE-A2A6-61E5CB2C06A8}" type="datetimeFigureOut">
              <a:rPr lang="en-GB" smtClean="0"/>
              <a:t>01/01/17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79D6A-262E-49DF-AC38-85FF6D82354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91254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37FD6-E3EE-4FEE-A2A6-61E5CB2C06A8}" type="datetimeFigureOut">
              <a:rPr lang="en-GB" smtClean="0"/>
              <a:t>01/01/17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79D6A-262E-49DF-AC38-85FF6D82354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62484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37FD6-E3EE-4FEE-A2A6-61E5CB2C06A8}" type="datetimeFigureOut">
              <a:rPr lang="en-GB" smtClean="0"/>
              <a:t>01/01/17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79D6A-262E-49DF-AC38-85FF6D82354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31083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37FD6-E3EE-4FEE-A2A6-61E5CB2C06A8}" type="datetimeFigureOut">
              <a:rPr lang="en-GB" smtClean="0"/>
              <a:t>01/01/17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79D6A-262E-49DF-AC38-85FF6D82354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05036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837FD6-E3EE-4FEE-A2A6-61E5CB2C06A8}" type="datetimeFigureOut">
              <a:rPr lang="en-GB" smtClean="0"/>
              <a:t>01/01/17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479D6A-262E-49DF-AC38-85FF6D82354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9229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oleObject" Target="../embeddings/oleObject3.bin"/><Relationship Id="rId5" Type="http://schemas.openxmlformats.org/officeDocument/2006/relationships/package" Target="../embeddings/Microsoft_Excel_Sheet3.xlsx"/><Relationship Id="rId6" Type="http://schemas.openxmlformats.org/officeDocument/2006/relationships/image" Target="../media/image10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oleObject" Target="../embeddings/oleObject4.bin"/><Relationship Id="rId5" Type="http://schemas.openxmlformats.org/officeDocument/2006/relationships/package" Target="../embeddings/Microsoft_Excel_Sheet4.xlsx"/><Relationship Id="rId6" Type="http://schemas.openxmlformats.org/officeDocument/2006/relationships/image" Target="../media/image11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url=http://www.flaticon.com/free-icons/heart_682&amp;rct=j&amp;frm=1&amp;q=&amp;esrc=s&amp;sa=U&amp;ved=0ahUKEwjm-8L394nQAhWqK8AKHUk-BO4QwW4IHjAE&amp;usg=AFQjCNHW9i8uesXGv3Lni5-jhFHWqpnL5g" TargetMode="External"/><Relationship Id="rId4" Type="http://schemas.openxmlformats.org/officeDocument/2006/relationships/image" Target="../media/image3.png"/><Relationship Id="rId5" Type="http://schemas.openxmlformats.org/officeDocument/2006/relationships/hyperlink" Target="https://www.google.co.uk/url?url=https://thenounproject.com/term/medicine/18403/&amp;rct=j&amp;frm=1&amp;q=&amp;esrc=s&amp;sa=U&amp;ved=0ahUKEwiOpO-j-InQAhUHLcAKHUz_BXoQwW4IHjAE&amp;usg=AFQjCNGIOegXJ795hal-eLX8y9CXYrbQzw" TargetMode="External"/><Relationship Id="rId6" Type="http://schemas.openxmlformats.org/officeDocument/2006/relationships/image" Target="../media/image4.png"/><Relationship Id="rId7" Type="http://schemas.openxmlformats.org/officeDocument/2006/relationships/hyperlink" Target="http://www.google.co.uk/url?url=http://www.freepik.com/free-icon/lungs-silhouette_720368.htm&amp;rct=j&amp;frm=1&amp;q=&amp;esrc=s&amp;sa=U&amp;ved=0ahUKEwjHvc3N94nQAhXHAMAKHU1gAQkQwW4IIjAG&amp;usg=AFQjCNEBhe35aD6M31KcgxucyEMt-4zl6Q" TargetMode="External"/><Relationship Id="rId8" Type="http://schemas.openxmlformats.org/officeDocument/2006/relationships/image" Target="../media/image5.png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Relationship Id="rId3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oleObject" Target="../embeddings/oleObject1.bin"/><Relationship Id="rId5" Type="http://schemas.openxmlformats.org/officeDocument/2006/relationships/package" Target="../embeddings/Microsoft_Excel_Sheet1.xlsx"/><Relationship Id="rId6" Type="http://schemas.openxmlformats.org/officeDocument/2006/relationships/image" Target="../media/image8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oleObject" Target="../embeddings/oleObject2.bin"/><Relationship Id="rId5" Type="http://schemas.openxmlformats.org/officeDocument/2006/relationships/package" Target="../embeddings/Microsoft_Excel_Sheet2.xlsx"/><Relationship Id="rId6" Type="http://schemas.openxmlformats.org/officeDocument/2006/relationships/image" Target="../media/image9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4"/>
          <p:cNvSpPr txBox="1">
            <a:spLocks/>
          </p:cNvSpPr>
          <p:nvPr/>
        </p:nvSpPr>
        <p:spPr>
          <a:xfrm>
            <a:off x="3048000" y="1981200"/>
            <a:ext cx="5638800" cy="75142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u="none" strike="noStrike" kern="1200" cap="none" normalizeH="0" baseline="0" noProof="0" dirty="0">
              <a:ln>
                <a:noFill/>
              </a:ln>
              <a:effectLst/>
              <a:uLnTx/>
              <a:uFillTx/>
              <a:latin typeface="Frutiger 75 Black"/>
              <a:ea typeface="+mj-ea"/>
              <a:cs typeface="Frutiger 75 Black"/>
            </a:endParaRPr>
          </a:p>
        </p:txBody>
      </p:sp>
      <p:sp>
        <p:nvSpPr>
          <p:cNvPr id="6" name="Title 4"/>
          <p:cNvSpPr txBox="1">
            <a:spLocks/>
          </p:cNvSpPr>
          <p:nvPr/>
        </p:nvSpPr>
        <p:spPr>
          <a:xfrm>
            <a:off x="4355976" y="1844824"/>
            <a:ext cx="4464496" cy="18002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32500" lnSpcReduction="20000"/>
          </a:bodyPr>
          <a:lstStyle/>
          <a:p>
            <a:pPr lvl="0" algn="ctr" defTabSz="457200">
              <a:spcBef>
                <a:spcPct val="0"/>
              </a:spcBef>
              <a:spcAft>
                <a:spcPts val="600"/>
              </a:spcAft>
              <a:defRPr/>
            </a:pPr>
            <a:r>
              <a:rPr kumimoji="0" lang="en-US" sz="9200" u="none" strike="noStrike" kern="1200" cap="none" spc="-50" normalizeH="0" baseline="0" noProof="0" dirty="0" smtClean="0">
                <a:ln>
                  <a:noFill/>
                </a:ln>
                <a:effectLst/>
                <a:uLnTx/>
                <a:uFillTx/>
                <a:latin typeface="Frutiger 55 Roman"/>
                <a:ea typeface="+mj-ea"/>
                <a:cs typeface="Frutiger 55 Roman"/>
              </a:rPr>
              <a:t>Integrated</a:t>
            </a:r>
            <a:r>
              <a:rPr kumimoji="0" lang="en-US" sz="9200" u="none" strike="noStrike" kern="1200" cap="none" spc="-50" normalizeH="0" noProof="0" dirty="0" smtClean="0">
                <a:ln>
                  <a:noFill/>
                </a:ln>
                <a:effectLst/>
                <a:uLnTx/>
                <a:uFillTx/>
                <a:latin typeface="Frutiger 55 Roman"/>
                <a:ea typeface="+mj-ea"/>
                <a:cs typeface="Frutiger 55 Roman"/>
              </a:rPr>
              <a:t> Locality Teams </a:t>
            </a:r>
            <a:r>
              <a:rPr kumimoji="0" lang="en-US" sz="6200" u="none" strike="noStrike" kern="1200" cap="none" spc="-50" normalizeH="0" noProof="0" dirty="0" smtClean="0">
                <a:ln>
                  <a:noFill/>
                </a:ln>
                <a:effectLst/>
                <a:uLnTx/>
                <a:uFillTx/>
                <a:latin typeface="Frutiger 55 Roman"/>
                <a:ea typeface="+mj-ea"/>
                <a:cs typeface="Frutiger 55 Roman"/>
              </a:rPr>
              <a:t>across Leicester, Leicestershire and Rutland</a:t>
            </a:r>
          </a:p>
          <a:p>
            <a:pPr lvl="0" defTabSz="457200">
              <a:spcBef>
                <a:spcPct val="0"/>
              </a:spcBef>
              <a:spcAft>
                <a:spcPts val="600"/>
              </a:spcAft>
              <a:defRPr/>
            </a:pPr>
            <a:r>
              <a:rPr kumimoji="0" lang="en-US" sz="7400" u="none" strike="noStrike" kern="1200" cap="none" spc="-50" normalizeH="0" noProof="0" dirty="0" smtClean="0">
                <a:ln>
                  <a:noFill/>
                </a:ln>
                <a:effectLst/>
                <a:uLnTx/>
                <a:uFillTx/>
                <a:latin typeface="Frutiger 55 Roman"/>
                <a:ea typeface="+mj-ea"/>
                <a:cs typeface="Frutiger 55 Roman"/>
              </a:rPr>
              <a:t> </a:t>
            </a:r>
          </a:p>
          <a:p>
            <a:pPr lvl="0" defTabSz="457200">
              <a:spcBef>
                <a:spcPct val="0"/>
              </a:spcBef>
              <a:spcAft>
                <a:spcPts val="600"/>
              </a:spcAft>
              <a:defRPr/>
            </a:pPr>
            <a:endParaRPr kumimoji="0" lang="en-US" sz="2300" u="none" strike="noStrike" kern="1200" cap="none" spc="-50" normalizeH="0" noProof="0" dirty="0" smtClean="0">
              <a:ln>
                <a:noFill/>
              </a:ln>
              <a:effectLst/>
              <a:uLnTx/>
              <a:uFillTx/>
              <a:latin typeface="Frutiger 55 Roman"/>
              <a:ea typeface="+mj-ea"/>
              <a:cs typeface="Frutiger 55 Roman"/>
            </a:endParaRPr>
          </a:p>
          <a:p>
            <a:pPr lvl="0" defTabSz="457200">
              <a:spcBef>
                <a:spcPct val="0"/>
              </a:spcBef>
              <a:spcAft>
                <a:spcPts val="600"/>
              </a:spcAft>
              <a:defRPr/>
            </a:pPr>
            <a:endParaRPr lang="en-US" sz="2300" spc="-50" dirty="0">
              <a:latin typeface="Frutiger 55 Roman"/>
              <a:ea typeface="+mj-ea"/>
              <a:cs typeface="Frutiger 55 Roman"/>
            </a:endParaRPr>
          </a:p>
          <a:p>
            <a:pPr lvl="0" defTabSz="457200">
              <a:spcBef>
                <a:spcPct val="0"/>
              </a:spcBef>
              <a:spcAft>
                <a:spcPts val="600"/>
              </a:spcAft>
              <a:defRPr/>
            </a:pPr>
            <a:endParaRPr kumimoji="0" lang="en-US" sz="2300" u="none" strike="noStrike" kern="1200" cap="none" spc="-50" normalizeH="0" noProof="0" dirty="0" smtClean="0">
              <a:ln>
                <a:noFill/>
              </a:ln>
              <a:effectLst/>
              <a:uLnTx/>
              <a:uFillTx/>
              <a:latin typeface="Frutiger 55 Roman"/>
              <a:ea typeface="+mj-ea"/>
              <a:cs typeface="Frutiger 55 Roman"/>
            </a:endParaRPr>
          </a:p>
        </p:txBody>
      </p:sp>
    </p:spTree>
    <p:extLst>
      <p:ext uri="{BB962C8B-B14F-4D97-AF65-F5344CB8AC3E}">
        <p14:creationId xmlns:p14="http://schemas.microsoft.com/office/powerpoint/2010/main" val="40216232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-2031"/>
            <a:ext cx="8229600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dirty="0" smtClean="0">
                <a:solidFill>
                  <a:srgbClr val="0070C0"/>
                </a:solidFill>
              </a:rPr>
              <a:t>What we will do…</a:t>
            </a:r>
            <a:endParaRPr lang="en-GB" sz="2800" dirty="0">
              <a:solidFill>
                <a:srgbClr val="0070C0"/>
              </a:solidFill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0873787"/>
              </p:ext>
            </p:extLst>
          </p:nvPr>
        </p:nvGraphicFramePr>
        <p:xfrm>
          <a:off x="171450" y="692150"/>
          <a:ext cx="8620125" cy="5876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8" name="Worksheet" r:id="rId5" imgW="8620176" imgH="5877017" progId="Excel.Sheet.12">
                  <p:embed/>
                </p:oleObj>
              </mc:Choice>
              <mc:Fallback>
                <p:oleObj name="Worksheet" r:id="rId5" imgW="8620176" imgH="5877017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1450" y="692150"/>
                        <a:ext cx="8620125" cy="5876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746687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-2031"/>
            <a:ext cx="8229600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dirty="0" smtClean="0">
                <a:solidFill>
                  <a:srgbClr val="0070C0"/>
                </a:solidFill>
              </a:rPr>
              <a:t>What we will do…</a:t>
            </a:r>
            <a:endParaRPr lang="en-GB" sz="2800" dirty="0">
              <a:solidFill>
                <a:srgbClr val="0070C0"/>
              </a:solidFill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8010874"/>
              </p:ext>
            </p:extLst>
          </p:nvPr>
        </p:nvGraphicFramePr>
        <p:xfrm>
          <a:off x="755650" y="692150"/>
          <a:ext cx="7372350" cy="5781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4" name="Worksheet" r:id="rId5" imgW="7372384" imgH="5781642" progId="Excel.Sheet.12">
                  <p:embed/>
                </p:oleObj>
              </mc:Choice>
              <mc:Fallback>
                <p:oleObj name="Worksheet" r:id="rId5" imgW="7372384" imgH="5781642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55650" y="692150"/>
                        <a:ext cx="7372350" cy="5781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814647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528589"/>
            <a:ext cx="8353425" cy="406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peech Bubble: Rectangle 4"/>
          <p:cNvSpPr/>
          <p:nvPr/>
        </p:nvSpPr>
        <p:spPr>
          <a:xfrm>
            <a:off x="7302500" y="1124744"/>
            <a:ext cx="1816100" cy="1440160"/>
          </a:xfrm>
          <a:prstGeom prst="wedgeRectCallou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Emergency admission if unstable) but a plan to discharge ASAP</a:t>
            </a:r>
          </a:p>
        </p:txBody>
      </p:sp>
      <p:sp>
        <p:nvSpPr>
          <p:cNvPr id="7" name="Speech Bubble: Rectangle 6"/>
          <p:cNvSpPr/>
          <p:nvPr/>
        </p:nvSpPr>
        <p:spPr>
          <a:xfrm>
            <a:off x="5580063" y="1196752"/>
            <a:ext cx="1590675" cy="1224136"/>
          </a:xfrm>
          <a:prstGeom prst="wedgeRectCallout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Clinical specialists coordinate via integrated MDT – keep at home </a:t>
            </a:r>
          </a:p>
        </p:txBody>
      </p:sp>
      <p:sp>
        <p:nvSpPr>
          <p:cNvPr id="8" name="Speech Bubble: Rectangle 7"/>
          <p:cNvSpPr/>
          <p:nvPr/>
        </p:nvSpPr>
        <p:spPr>
          <a:xfrm>
            <a:off x="3709988" y="1196752"/>
            <a:ext cx="1654175" cy="1368152"/>
          </a:xfrm>
          <a:prstGeom prst="wedgeRectCallout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diagnostic hubs and ambulatory pathways for episodes of acute illness</a:t>
            </a:r>
          </a:p>
        </p:txBody>
      </p:sp>
      <p:sp>
        <p:nvSpPr>
          <p:cNvPr id="9" name="Speech Bubble: Rectangle 8"/>
          <p:cNvSpPr/>
          <p:nvPr/>
        </p:nvSpPr>
        <p:spPr>
          <a:xfrm>
            <a:off x="2060575" y="1298650"/>
            <a:ext cx="1506538" cy="1338262"/>
          </a:xfrm>
          <a:prstGeom prst="wedgeRectCallou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GP practice continue to coordinate and lead care 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1327150" y="6221138"/>
            <a:ext cx="1439863" cy="52023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dirty="0">
                <a:solidFill>
                  <a:prstClr val="white"/>
                </a:solidFill>
              </a:rPr>
              <a:t>HOME=BED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924300" y="6221138"/>
            <a:ext cx="1439863" cy="52023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dirty="0">
                <a:solidFill>
                  <a:prstClr val="white"/>
                </a:solidFill>
              </a:rPr>
              <a:t>DIAGNOSE TO ADMIT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7491413" y="6221139"/>
            <a:ext cx="1439862" cy="520229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dirty="0">
                <a:solidFill>
                  <a:prstClr val="white"/>
                </a:solidFill>
              </a:rPr>
              <a:t>DISCHARGE TO ASSESS </a:t>
            </a:r>
          </a:p>
        </p:txBody>
      </p:sp>
      <p:grpSp>
        <p:nvGrpSpPr>
          <p:cNvPr id="17418" name="Group 15"/>
          <p:cNvGrpSpPr>
            <a:grpSpLocks/>
          </p:cNvGrpSpPr>
          <p:nvPr/>
        </p:nvGrpSpPr>
        <p:grpSpPr bwMode="auto">
          <a:xfrm>
            <a:off x="179388" y="3691037"/>
            <a:ext cx="1152525" cy="1754187"/>
            <a:chOff x="160227" y="3218112"/>
            <a:chExt cx="1152128" cy="1754326"/>
          </a:xfrm>
        </p:grpSpPr>
        <p:pic>
          <p:nvPicPr>
            <p:cNvPr id="17420" name="Picture 4" descr="Image result for heart  icon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6291" y="3501008"/>
              <a:ext cx="293344" cy="293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21" name="TextBox 2"/>
            <p:cNvSpPr txBox="1">
              <a:spLocks noChangeArrowheads="1"/>
            </p:cNvSpPr>
            <p:nvPr/>
          </p:nvSpPr>
          <p:spPr bwMode="auto">
            <a:xfrm>
              <a:off x="266632" y="3910609"/>
              <a:ext cx="65792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800" b="1" dirty="0">
                  <a:solidFill>
                    <a:srgbClr val="000000"/>
                  </a:solidFill>
                </a:rPr>
                <a:t>DM</a:t>
              </a:r>
            </a:p>
          </p:txBody>
        </p:sp>
        <p:sp>
          <p:nvSpPr>
            <p:cNvPr id="17422" name="TextBox 13"/>
            <p:cNvSpPr txBox="1">
              <a:spLocks noChangeArrowheads="1"/>
            </p:cNvSpPr>
            <p:nvPr/>
          </p:nvSpPr>
          <p:spPr bwMode="auto">
            <a:xfrm>
              <a:off x="232035" y="4279941"/>
              <a:ext cx="65792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800" b="1" dirty="0">
                  <a:solidFill>
                    <a:srgbClr val="000000"/>
                  </a:solidFill>
                </a:rPr>
                <a:t>10+ </a:t>
              </a:r>
            </a:p>
          </p:txBody>
        </p:sp>
        <p:pic>
          <p:nvPicPr>
            <p:cNvPr id="17423" name="Picture 6" descr="Image result for MEDICINE icon">
              <a:hlinkClick r:id="rId5"/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6443" y="4256194"/>
              <a:ext cx="393079" cy="3930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24" name="TextBox 11"/>
            <p:cNvSpPr txBox="1">
              <a:spLocks noChangeArrowheads="1"/>
            </p:cNvSpPr>
            <p:nvPr/>
          </p:nvSpPr>
          <p:spPr bwMode="auto">
            <a:xfrm>
              <a:off x="160227" y="3218112"/>
              <a:ext cx="1152128" cy="175432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800" b="1" dirty="0">
                  <a:solidFill>
                    <a:srgbClr val="000000"/>
                  </a:solidFill>
                </a:rPr>
                <a:t>Mr Jones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en-US" sz="1800" b="1" dirty="0">
                <a:solidFill>
                  <a:srgbClr val="000000"/>
                </a:solidFill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en-US" sz="1800" b="1" dirty="0">
                <a:solidFill>
                  <a:srgbClr val="000000"/>
                </a:solidFill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en-US" sz="1800" b="1" dirty="0">
                <a:solidFill>
                  <a:srgbClr val="000000"/>
                </a:solidFill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en-US" sz="1800" b="1" dirty="0">
                <a:solidFill>
                  <a:srgbClr val="000000"/>
                </a:solidFill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800" b="1" dirty="0">
                  <a:solidFill>
                    <a:srgbClr val="000000"/>
                  </a:solidFill>
                </a:rPr>
                <a:t> </a:t>
              </a:r>
            </a:p>
          </p:txBody>
        </p:sp>
        <p:pic>
          <p:nvPicPr>
            <p:cNvPr id="17425" name="Picture 2" descr="Image result for lung icon">
              <a:hlinkClick r:id="rId7"/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247" y="3501008"/>
              <a:ext cx="293345" cy="293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419" name="TextBox 5"/>
          <p:cNvSpPr txBox="1">
            <a:spLocks noChangeArrowheads="1"/>
          </p:cNvSpPr>
          <p:nvPr/>
        </p:nvSpPr>
        <p:spPr bwMode="auto">
          <a:xfrm>
            <a:off x="103188" y="1196752"/>
            <a:ext cx="1804987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400" b="1" dirty="0">
                <a:solidFill>
                  <a:srgbClr val="7030A0"/>
                </a:solidFill>
              </a:rPr>
              <a:t>PHILOSOPHY = HOME FIRST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400" b="1" dirty="0">
                <a:solidFill>
                  <a:srgbClr val="7030A0"/>
                </a:solidFill>
              </a:rPr>
              <a:t>Proactive, integrated care.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400" b="1" dirty="0">
              <a:solidFill>
                <a:srgbClr val="7030A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400" b="1" dirty="0">
                <a:solidFill>
                  <a:srgbClr val="7030A0"/>
                </a:solidFill>
              </a:rPr>
              <a:t>Care coordinated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400" b="1" dirty="0">
                <a:solidFill>
                  <a:srgbClr val="7030A0"/>
                </a:solidFill>
              </a:rPr>
              <a:t>across settings,  organisations,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400" b="1" dirty="0">
                <a:solidFill>
                  <a:srgbClr val="7030A0"/>
                </a:solidFill>
              </a:rPr>
              <a:t>and professions</a:t>
            </a: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457200" y="11149"/>
            <a:ext cx="8229600" cy="6535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 smtClean="0">
                <a:solidFill>
                  <a:srgbClr val="0070C0"/>
                </a:solidFill>
              </a:rPr>
              <a:t>Our Model Ambition</a:t>
            </a:r>
            <a:endParaRPr lang="en-GB" sz="3600" dirty="0">
              <a:solidFill>
                <a:srgbClr val="0070C0"/>
              </a:solidFill>
            </a:endParaRPr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285830" y="620688"/>
            <a:ext cx="8712968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en-US" sz="1400" dirty="0" smtClean="0">
                <a:solidFill>
                  <a:schemeClr val="tx1"/>
                </a:solidFill>
              </a:rPr>
              <a:t>Our model of integration wraps around the patient and their GP practice, extending the care and support that can be delivered in community settings through multidisciplinary working</a:t>
            </a:r>
            <a:endParaRPr lang="en-GB" sz="1400" dirty="0" smtClean="0">
              <a:solidFill>
                <a:schemeClr val="tx1"/>
              </a:solidFill>
            </a:endParaRPr>
          </a:p>
          <a:p>
            <a:pPr algn="l"/>
            <a:endParaRPr lang="en-GB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67588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457200" y="332657"/>
            <a:ext cx="8229600" cy="1152128"/>
          </a:xfrm>
        </p:spPr>
        <p:txBody>
          <a:bodyPr>
            <a:normAutofit fontScale="90000"/>
          </a:bodyPr>
          <a:lstStyle/>
          <a:p>
            <a:r>
              <a:rPr lang="en-GB" altLang="en-US" sz="4000" dirty="0" smtClean="0">
                <a:solidFill>
                  <a:srgbClr val="00B0F0"/>
                </a:solidFill>
                <a:latin typeface="+mn-lt"/>
                <a:cs typeface="Arial" charset="0"/>
              </a:rPr>
              <a:t>What do we want to achieve?</a:t>
            </a:r>
            <a:br>
              <a:rPr lang="en-GB" altLang="en-US" sz="4000" dirty="0" smtClean="0">
                <a:solidFill>
                  <a:srgbClr val="00B0F0"/>
                </a:solidFill>
                <a:latin typeface="+mn-lt"/>
                <a:cs typeface="Arial" charset="0"/>
              </a:rPr>
            </a:br>
            <a:r>
              <a:rPr lang="en-GB" altLang="en-US" sz="4000" dirty="0" smtClean="0">
                <a:solidFill>
                  <a:srgbClr val="00B0F0"/>
                </a:solidFill>
                <a:latin typeface="+mn-lt"/>
                <a:cs typeface="Arial" charset="0"/>
              </a:rPr>
              <a:t/>
            </a:r>
            <a:br>
              <a:rPr lang="en-GB" altLang="en-US" sz="4000" dirty="0" smtClean="0">
                <a:solidFill>
                  <a:srgbClr val="00B0F0"/>
                </a:solidFill>
                <a:latin typeface="+mn-lt"/>
                <a:cs typeface="Arial" charset="0"/>
              </a:rPr>
            </a:br>
            <a:r>
              <a:rPr lang="en-GB" altLang="en-US" sz="2400" b="1" dirty="0" smtClean="0">
                <a:solidFill>
                  <a:srgbClr val="7030A0"/>
                </a:solidFill>
                <a:latin typeface="Arial" charset="0"/>
                <a:cs typeface="Arial" charset="0"/>
              </a:rPr>
              <a:t>HOME FIRST!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1989138"/>
            <a:ext cx="8229600" cy="3527425"/>
          </a:xfrm>
        </p:spPr>
        <p:txBody>
          <a:bodyPr>
            <a:normAutofit fontScale="850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dirty="0"/>
              <a:t>The overarching model of care across LLR is the “home first “model.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dirty="0" smtClean="0"/>
              <a:t>In practical terms this means everyone should ask: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GB" dirty="0">
              <a:solidFill>
                <a:srgbClr val="0070C0"/>
              </a:solidFill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2800" b="1" dirty="0" smtClean="0">
                <a:solidFill>
                  <a:srgbClr val="0070C0"/>
                </a:solidFill>
              </a:rPr>
              <a:t>“</a:t>
            </a:r>
            <a:r>
              <a:rPr lang="en-GB" sz="2800" b="1" dirty="0">
                <a:solidFill>
                  <a:srgbClr val="0070C0"/>
                </a:solidFill>
              </a:rPr>
              <a:t>Why is this patient not at home?” or </a:t>
            </a:r>
            <a:endParaRPr lang="en-GB" sz="2800" b="1" dirty="0" smtClean="0">
              <a:solidFill>
                <a:srgbClr val="0070C0"/>
              </a:solidFill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2800" b="1" dirty="0" smtClean="0">
                <a:solidFill>
                  <a:srgbClr val="0070C0"/>
                </a:solidFill>
              </a:rPr>
              <a:t>“</a:t>
            </a:r>
            <a:r>
              <a:rPr lang="en-GB" sz="2800" b="1" dirty="0">
                <a:solidFill>
                  <a:srgbClr val="0070C0"/>
                </a:solidFill>
              </a:rPr>
              <a:t>How best can we keep them at home?” 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GB" dirty="0">
                <a:solidFill>
                  <a:srgbClr val="FF0000"/>
                </a:solidFill>
              </a:rPr>
              <a:t>   </a:t>
            </a:r>
            <a:endParaRPr lang="en-GB" dirty="0" smtClean="0">
              <a:solidFill>
                <a:srgbClr val="FF0000"/>
              </a:solidFill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dirty="0" smtClean="0">
                <a:solidFill>
                  <a:srgbClr val="FF0000"/>
                </a:solidFill>
              </a:rPr>
              <a:t> </a:t>
            </a:r>
            <a:r>
              <a:rPr lang="en-GB" b="1" dirty="0">
                <a:solidFill>
                  <a:srgbClr val="7030A0"/>
                </a:solidFill>
              </a:rPr>
              <a:t>INTEGRATED LOCALITY TEAMS </a:t>
            </a:r>
            <a:endParaRPr lang="en-GB" b="1" dirty="0" smtClean="0">
              <a:solidFill>
                <a:srgbClr val="7030A0"/>
              </a:solidFill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b="1" dirty="0" smtClean="0">
                <a:solidFill>
                  <a:srgbClr val="7030A0"/>
                </a:solidFill>
              </a:rPr>
              <a:t>ARE </a:t>
            </a:r>
            <a:r>
              <a:rPr lang="en-GB" b="1" dirty="0">
                <a:solidFill>
                  <a:srgbClr val="7030A0"/>
                </a:solidFill>
              </a:rPr>
              <a:t>KEY TO </a:t>
            </a:r>
            <a:r>
              <a:rPr lang="en-GB" b="1" dirty="0" smtClean="0">
                <a:solidFill>
                  <a:srgbClr val="7030A0"/>
                </a:solidFill>
              </a:rPr>
              <a:t>DELIVERY OF HOME FIRST IN LLR</a:t>
            </a:r>
            <a:endParaRPr lang="en-GB" b="1" dirty="0">
              <a:solidFill>
                <a:srgbClr val="7030A0"/>
              </a:solidFill>
            </a:endParaRPr>
          </a:p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248403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 smtClean="0">
                <a:solidFill>
                  <a:srgbClr val="00B0F0"/>
                </a:solidFill>
              </a:rPr>
              <a:t>Who will benefit from the model?</a:t>
            </a:r>
            <a:endParaRPr lang="en-GB" sz="3600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GB" b="1" dirty="0" smtClean="0"/>
              <a:t>PHASE 1 = 3 cohorts:</a:t>
            </a:r>
          </a:p>
          <a:p>
            <a:pPr marL="0" indent="0">
              <a:buNone/>
            </a:pPr>
            <a:endParaRPr lang="en-GB" b="1" dirty="0" smtClean="0"/>
          </a:p>
          <a:p>
            <a:r>
              <a:rPr lang="en-GB" dirty="0" smtClean="0"/>
              <a:t>Adults with 5 or more chronic conditions</a:t>
            </a:r>
          </a:p>
          <a:p>
            <a:r>
              <a:rPr lang="en-GB" dirty="0" smtClean="0"/>
              <a:t>Adults with a ‘frailty’ marker, regardless of age but related to impaired function</a:t>
            </a:r>
          </a:p>
          <a:p>
            <a:r>
              <a:rPr lang="en-GB" dirty="0" smtClean="0"/>
              <a:t>Adults whose secondary care costs are predicted to cost three or more times the average cost over the next twelve months </a:t>
            </a:r>
            <a:r>
              <a:rPr lang="en-GB" i="1" dirty="0" smtClean="0"/>
              <a:t>(Including people transitioning to end of life care, intensive specialist community or residential care)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b="1" dirty="0" smtClean="0">
                <a:solidFill>
                  <a:schemeClr val="accent4">
                    <a:lumMod val="75000"/>
                  </a:schemeClr>
                </a:solidFill>
              </a:rPr>
              <a:t>In the future the whole population will benefit from integrated locality teams.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861593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4704"/>
          </a:xfrm>
        </p:spPr>
        <p:txBody>
          <a:bodyPr>
            <a:normAutofit/>
          </a:bodyPr>
          <a:lstStyle/>
          <a:p>
            <a:r>
              <a:rPr lang="en-GB" sz="3200" dirty="0" smtClean="0">
                <a:solidFill>
                  <a:srgbClr val="0070C0"/>
                </a:solidFill>
              </a:rPr>
              <a:t>Outcomes</a:t>
            </a:r>
            <a:endParaRPr lang="en-GB" sz="3200" dirty="0">
              <a:solidFill>
                <a:srgbClr val="0070C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37947877"/>
              </p:ext>
            </p:extLst>
          </p:nvPr>
        </p:nvGraphicFramePr>
        <p:xfrm>
          <a:off x="467544" y="836712"/>
          <a:ext cx="8280920" cy="56772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4296"/>
                <a:gridCol w="2947833"/>
                <a:gridCol w="2668791"/>
              </a:tblGrid>
              <a:tr h="648072">
                <a:tc>
                  <a:txBody>
                    <a:bodyPr/>
                    <a:lstStyle/>
                    <a:p>
                      <a:r>
                        <a:rPr lang="en-GB" dirty="0" smtClean="0"/>
                        <a:t>Outcome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Metric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What is the Locality Integrated Team ask ?</a:t>
                      </a:r>
                      <a:endParaRPr lang="en-GB" dirty="0"/>
                    </a:p>
                  </a:txBody>
                  <a:tcPr/>
                </a:tc>
              </a:tr>
              <a:tr h="1908907"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solidFill>
                            <a:schemeClr val="tx1"/>
                          </a:solidFill>
                        </a:rPr>
                        <a:t>Improve health</a:t>
                      </a:r>
                      <a:r>
                        <a:rPr lang="en-GB" sz="1400" baseline="0" dirty="0" smtClean="0">
                          <a:solidFill>
                            <a:schemeClr val="tx1"/>
                          </a:solidFill>
                        </a:rPr>
                        <a:t> outcomes and wellbeing</a:t>
                      </a:r>
                      <a:r>
                        <a:rPr lang="en-GB" sz="14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Health function status</a:t>
                      </a:r>
                    </a:p>
                    <a:p>
                      <a:r>
                        <a:rPr lang="en-GB" sz="1400" dirty="0" smtClean="0"/>
                        <a:t>Risk Status</a:t>
                      </a:r>
                    </a:p>
                    <a:p>
                      <a:r>
                        <a:rPr lang="en-GB" sz="1400" dirty="0" smtClean="0"/>
                        <a:t>Mortality/Morbidity</a:t>
                      </a:r>
                    </a:p>
                    <a:p>
                      <a:r>
                        <a:rPr lang="en-GB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Maintaining Independence</a:t>
                      </a:r>
                    </a:p>
                    <a:p>
                      <a:r>
                        <a:rPr lang="en-GB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Numbers</a:t>
                      </a:r>
                      <a:r>
                        <a:rPr lang="en-GB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entering </a:t>
                      </a:r>
                      <a:r>
                        <a:rPr lang="en-GB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reablement</a:t>
                      </a:r>
                    </a:p>
                    <a:p>
                      <a:r>
                        <a:rPr lang="en-GB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Broader wellbeing metrics </a:t>
                      </a:r>
                      <a:endParaRPr lang="en-GB" sz="1400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r>
                        <a:rPr lang="en-GB" sz="1400" baseline="0" dirty="0" smtClean="0">
                          <a:solidFill>
                            <a:schemeClr val="tx1"/>
                          </a:solidFill>
                        </a:rPr>
                        <a:t>Develop a deep understanding of the needs of the three groups of service users, across organisational boundaries and data sets.</a:t>
                      </a:r>
                    </a:p>
                    <a:p>
                      <a:endParaRPr lang="en-GB" sz="14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GB" sz="1400" baseline="0" dirty="0" smtClean="0">
                          <a:solidFill>
                            <a:schemeClr val="tx1"/>
                          </a:solidFill>
                        </a:rPr>
                        <a:t>Identify how care and support varies, why it varies, and how these differences can be addressed.</a:t>
                      </a:r>
                    </a:p>
                    <a:p>
                      <a:endParaRPr lang="en-GB" sz="14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GB" sz="1400" baseline="0" dirty="0" smtClean="0">
                          <a:solidFill>
                            <a:schemeClr val="tx1"/>
                          </a:solidFill>
                        </a:rPr>
                        <a:t>Define new ways of working and support staff to change their practice.</a:t>
                      </a:r>
                    </a:p>
                    <a:p>
                      <a:endParaRPr lang="en-GB" sz="14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GB" sz="1400" baseline="0" dirty="0" smtClean="0">
                          <a:solidFill>
                            <a:schemeClr val="tx1"/>
                          </a:solidFill>
                        </a:rPr>
                        <a:t>Undertake some initial tests of new ways of working.</a:t>
                      </a:r>
                    </a:p>
                    <a:p>
                      <a:endParaRPr lang="en-GB" sz="14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GB" sz="1400" baseline="0" dirty="0" smtClean="0">
                          <a:solidFill>
                            <a:schemeClr val="tx1"/>
                          </a:solidFill>
                        </a:rPr>
                        <a:t>Plan how the new ways of working can be rolled out across all eleven localities during 2017/18.</a:t>
                      </a:r>
                    </a:p>
                    <a:p>
                      <a:endParaRPr lang="en-GB" sz="1600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132402"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solidFill>
                            <a:schemeClr val="tx1"/>
                          </a:solidFill>
                        </a:rPr>
                        <a:t>Improve the individual patient /service user ,clinician and staff experience and satisfaction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Patient experience – safe , effective,  timely, efficient, patient</a:t>
                      </a:r>
                      <a:r>
                        <a:rPr lang="en-GB" sz="1400" baseline="0" dirty="0" smtClean="0"/>
                        <a:t> centred (including national voices)</a:t>
                      </a:r>
                      <a:r>
                        <a:rPr lang="en-GB" sz="1400" dirty="0" smtClean="0"/>
                        <a:t> Staff satisfaction</a:t>
                      </a:r>
                    </a:p>
                    <a:p>
                      <a:r>
                        <a:rPr lang="en-GB" sz="1400" dirty="0" smtClean="0"/>
                        <a:t>Recruitment and retention</a:t>
                      </a:r>
                      <a:r>
                        <a:rPr lang="en-GB" sz="1400" baseline="0" dirty="0" smtClean="0"/>
                        <a:t> rates</a:t>
                      </a:r>
                      <a:endParaRPr lang="en-GB" sz="1400" dirty="0" smtClean="0"/>
                    </a:p>
                    <a:p>
                      <a:endParaRPr lang="en-GB" sz="1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1391237"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solidFill>
                            <a:schemeClr val="tx1"/>
                          </a:solidFill>
                        </a:rPr>
                        <a:t>Moderate the</a:t>
                      </a:r>
                      <a:r>
                        <a:rPr lang="en-GB" sz="1400" baseline="0" dirty="0" smtClean="0">
                          <a:solidFill>
                            <a:schemeClr val="tx1"/>
                          </a:solidFill>
                        </a:rPr>
                        <a:t> cost of delivering care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Total cost per member of the population per month.</a:t>
                      </a:r>
                    </a:p>
                    <a:p>
                      <a:r>
                        <a:rPr lang="en-GB" sz="1400" dirty="0" smtClean="0"/>
                        <a:t>Hospital and ED utilisation rate, for example admission;</a:t>
                      </a:r>
                      <a:r>
                        <a:rPr lang="en-GB" sz="1400" baseline="0" dirty="0" smtClean="0"/>
                        <a:t> readmissions; bed days</a:t>
                      </a:r>
                      <a:r>
                        <a:rPr lang="en-GB" sz="1400" dirty="0" smtClean="0"/>
                        <a:t>.</a:t>
                      </a:r>
                      <a:endParaRPr lang="en-GB" sz="1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95201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457200" y="1336675"/>
            <a:ext cx="8229600" cy="508000"/>
          </a:xfrm>
        </p:spPr>
        <p:txBody>
          <a:bodyPr>
            <a:normAutofit fontScale="90000"/>
          </a:bodyPr>
          <a:lstStyle/>
          <a:p>
            <a:pPr eaLnBrk="1" hangingPunct="1"/>
            <a:endParaRPr lang="en-GB" altLang="en-US" dirty="0" smtClean="0">
              <a:latin typeface="Arial" charset="0"/>
              <a:cs typeface="Arial" charset="0"/>
            </a:endParaRPr>
          </a:p>
        </p:txBody>
      </p:sp>
      <p:pic>
        <p:nvPicPr>
          <p:cNvPr id="24579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765175"/>
            <a:ext cx="9144000" cy="55435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 smtClean="0">
                <a:solidFill>
                  <a:srgbClr val="0070C0"/>
                </a:solidFill>
              </a:rPr>
              <a:t>The Model</a:t>
            </a:r>
            <a:endParaRPr lang="en-GB" sz="3600" dirty="0">
              <a:solidFill>
                <a:srgbClr val="0070C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232" t="16739" r="7059" b="76045"/>
          <a:stretch/>
        </p:blipFill>
        <p:spPr bwMode="auto">
          <a:xfrm>
            <a:off x="6525555" y="116632"/>
            <a:ext cx="2402929" cy="703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53635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 smtClean="0">
                <a:solidFill>
                  <a:srgbClr val="0070C0"/>
                </a:solidFill>
              </a:rPr>
              <a:t>The Way we will work....../</a:t>
            </a:r>
            <a:endParaRPr lang="en-GB" sz="36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251520" y="908720"/>
            <a:ext cx="8712968" cy="58326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+mj-lt"/>
              <a:buAutoNum type="arabicPeriod"/>
            </a:pPr>
            <a:r>
              <a:rPr lang="en-GB" sz="2000" dirty="0">
                <a:solidFill>
                  <a:schemeClr val="tx1"/>
                </a:solidFill>
              </a:rPr>
              <a:t>Patients, carers and family are at the centre of this model 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GB" sz="2000" dirty="0" smtClean="0">
                <a:solidFill>
                  <a:schemeClr val="tx1"/>
                </a:solidFill>
              </a:rPr>
              <a:t>Create </a:t>
            </a:r>
            <a:r>
              <a:rPr lang="en-GB" sz="2000" dirty="0">
                <a:solidFill>
                  <a:schemeClr val="tx1"/>
                </a:solidFill>
              </a:rPr>
              <a:t>a standardised consistent offer for our citizens and patients through Leicester, Leicestershire and Rutland wide service redesign with interventions delivered at a local level.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GB" sz="2000" dirty="0">
                <a:solidFill>
                  <a:schemeClr val="tx1"/>
                </a:solidFill>
              </a:rPr>
              <a:t>Focus on prevention, the individuals responsibility for their own health and wellbeing,  early diagnosis and management of risk factors.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GB" sz="2000" dirty="0" smtClean="0">
                <a:solidFill>
                  <a:schemeClr val="tx1"/>
                </a:solidFill>
              </a:rPr>
              <a:t>Target </a:t>
            </a:r>
            <a:r>
              <a:rPr lang="en-GB" sz="2000" dirty="0">
                <a:solidFill>
                  <a:schemeClr val="tx1"/>
                </a:solidFill>
              </a:rPr>
              <a:t>our resources more effectively based on detailed understanding of population need, demand, service journeys/utilisation and real time data.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GB" sz="2000" dirty="0" smtClean="0">
                <a:solidFill>
                  <a:schemeClr val="tx1"/>
                </a:solidFill>
              </a:rPr>
              <a:t>Through </a:t>
            </a:r>
            <a:r>
              <a:rPr lang="en-GB" sz="2000" dirty="0">
                <a:solidFill>
                  <a:schemeClr val="tx1"/>
                </a:solidFill>
              </a:rPr>
              <a:t>co-redesign, create far more cost efficient and clinically effective person-centred models of care.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GB" sz="2000" dirty="0">
                <a:solidFill>
                  <a:schemeClr val="tx1"/>
                </a:solidFill>
              </a:rPr>
              <a:t>Through an allocated placed based budget  and  integration of health and social care teams, care will be delivered in the right place, first time.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GB" sz="2000" dirty="0">
                <a:solidFill>
                  <a:schemeClr val="tx1"/>
                </a:solidFill>
              </a:rPr>
              <a:t>The integrated team will operate “as one”, delivering joint outcomes for the population they serve.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GB" sz="2000" dirty="0">
                <a:solidFill>
                  <a:schemeClr val="tx1"/>
                </a:solidFill>
              </a:rPr>
              <a:t>Joint accountability for care coordination and outcomes, across organisational boundaries and teams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GB" sz="2000" dirty="0" smtClean="0">
                <a:solidFill>
                  <a:schemeClr val="tx1"/>
                </a:solidFill>
              </a:rPr>
              <a:t>A </a:t>
            </a:r>
            <a:r>
              <a:rPr lang="en-GB" sz="2000" dirty="0">
                <a:solidFill>
                  <a:schemeClr val="tx1"/>
                </a:solidFill>
              </a:rPr>
              <a:t>trusted assessment concept is central to the application of this model</a:t>
            </a:r>
          </a:p>
          <a:p>
            <a:pPr algn="l"/>
            <a:endParaRPr lang="en-GB" sz="2000" dirty="0">
              <a:solidFill>
                <a:schemeClr val="tx1"/>
              </a:solidFill>
            </a:endParaRPr>
          </a:p>
          <a:p>
            <a:pPr marL="457200" indent="-457200" algn="l">
              <a:buFont typeface="+mj-lt"/>
              <a:buAutoNum type="arabicPeriod"/>
            </a:pPr>
            <a:endParaRPr lang="en-GB" sz="2000" dirty="0" smtClean="0">
              <a:solidFill>
                <a:schemeClr val="tx1"/>
              </a:solidFill>
            </a:endParaRPr>
          </a:p>
          <a:p>
            <a:pPr algn="l"/>
            <a:endParaRPr lang="en-GB" sz="1600" dirty="0">
              <a:solidFill>
                <a:schemeClr val="tx1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232" t="16739" r="7059" b="76045"/>
          <a:stretch/>
        </p:blipFill>
        <p:spPr bwMode="auto">
          <a:xfrm>
            <a:off x="6525555" y="116632"/>
            <a:ext cx="2402929" cy="703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42700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3834" y="5949280"/>
            <a:ext cx="85689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600" dirty="0" smtClean="0"/>
          </a:p>
          <a:p>
            <a:r>
              <a:rPr lang="en-GB" sz="1600" dirty="0" smtClean="0"/>
              <a:t>Double click table to enter information.</a:t>
            </a:r>
            <a:r>
              <a:rPr lang="en-GB" sz="1600" dirty="0"/>
              <a:t> </a:t>
            </a:r>
            <a:endParaRPr lang="en-GB" sz="1600" dirty="0" smtClean="0"/>
          </a:p>
          <a:p>
            <a:r>
              <a:rPr lang="en-GB" sz="1600" u="sng" dirty="0" smtClean="0"/>
              <a:t>Key: </a:t>
            </a:r>
            <a:r>
              <a:rPr lang="en-GB" sz="1600" dirty="0" smtClean="0"/>
              <a:t>Red = Not at all      Amber = Partially     Green = Fully</a:t>
            </a:r>
            <a:endParaRPr lang="en-GB" sz="1600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861322"/>
              </p:ext>
            </p:extLst>
          </p:nvPr>
        </p:nvGraphicFramePr>
        <p:xfrm>
          <a:off x="133350" y="333375"/>
          <a:ext cx="8734425" cy="447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" name="Worksheet" r:id="rId5" imgW="8734543" imgH="4476659" progId="Excel.Sheet.12">
                  <p:embed/>
                </p:oleObj>
              </mc:Choice>
              <mc:Fallback>
                <p:oleObj name="Worksheet" r:id="rId5" imgW="8734543" imgH="4476659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33350" y="333375"/>
                        <a:ext cx="8734425" cy="4476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457200" y="-2031"/>
            <a:ext cx="8229600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dirty="0" smtClean="0">
                <a:solidFill>
                  <a:srgbClr val="0070C0"/>
                </a:solidFill>
              </a:rPr>
              <a:t>What we will do…</a:t>
            </a:r>
            <a:endParaRPr lang="en-GB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42700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3634954"/>
              </p:ext>
            </p:extLst>
          </p:nvPr>
        </p:nvGraphicFramePr>
        <p:xfrm>
          <a:off x="323850" y="549275"/>
          <a:ext cx="8291513" cy="5868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1" name="Worksheet" r:id="rId5" imgW="8115233" imgH="5943482" progId="Excel.Sheet.12">
                  <p:embed/>
                </p:oleObj>
              </mc:Choice>
              <mc:Fallback>
                <p:oleObj name="Worksheet" r:id="rId5" imgW="8115233" imgH="5943482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23850" y="549275"/>
                        <a:ext cx="8291513" cy="58689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457200" y="-2031"/>
            <a:ext cx="8229600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dirty="0" smtClean="0">
                <a:solidFill>
                  <a:srgbClr val="0070C0"/>
                </a:solidFill>
              </a:rPr>
              <a:t>What we will do…</a:t>
            </a:r>
            <a:endParaRPr lang="en-GB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95479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607</TotalTime>
  <Words>687</Words>
  <Application>Microsoft Macintosh PowerPoint</Application>
  <PresentationFormat>On-screen Show (4:3)</PresentationFormat>
  <Paragraphs>92</Paragraphs>
  <Slides>11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Office Theme</vt:lpstr>
      <vt:lpstr>Worksheet</vt:lpstr>
      <vt:lpstr>PowerPoint Presentation</vt:lpstr>
      <vt:lpstr>PowerPoint Presentation</vt:lpstr>
      <vt:lpstr>What do we want to achieve?  HOME FIRST!</vt:lpstr>
      <vt:lpstr>Who will benefit from the model?</vt:lpstr>
      <vt:lpstr>Outcomes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Jess Lucas</dc:creator>
  <cp:lastModifiedBy>James Watkins</cp:lastModifiedBy>
  <cp:revision>34</cp:revision>
  <cp:lastPrinted>2016-12-09T12:36:18Z</cp:lastPrinted>
  <dcterms:created xsi:type="dcterms:W3CDTF">2016-12-01T13:33:36Z</dcterms:created>
  <dcterms:modified xsi:type="dcterms:W3CDTF">2017-01-01T18:38:30Z</dcterms:modified>
</cp:coreProperties>
</file>